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6"/>
    <p:restoredTop sz="94674"/>
  </p:normalViewPr>
  <p:slideViewPr>
    <p:cSldViewPr snapToGrid="0" snapToObjects="1">
      <p:cViewPr>
        <p:scale>
          <a:sx n="114" d="100"/>
          <a:sy n="114" d="100"/>
        </p:scale>
        <p:origin x="1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ICT Programming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3: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Working with Control Structures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897" y="1690689"/>
            <a:ext cx="8274205" cy="4951142"/>
          </a:xfrm>
        </p:spPr>
        <p:txBody>
          <a:bodyPr>
            <a:noAutofit/>
          </a:bodyPr>
          <a:lstStyle/>
          <a:p>
            <a:r>
              <a:rPr lang="en-US" b="1" dirty="0"/>
              <a:t>4.3.1: Define ”structured programming,” and discuss the advantages of this approach.</a:t>
            </a:r>
          </a:p>
          <a:p>
            <a:r>
              <a:rPr lang="en-US" b="1" dirty="0"/>
              <a:t>4.3.2: Define the three main programming control structures used in structured programming: sequential, selection (decision), and iteration (loops).</a:t>
            </a:r>
          </a:p>
          <a:p>
            <a:r>
              <a:rPr lang="en-US" b="1" dirty="0"/>
              <a:t>4.3.3: Describe iterative programming structures (e.g., while, do/while, etc.) and how they are used in programming.</a:t>
            </a:r>
          </a:p>
          <a:p>
            <a:r>
              <a:rPr lang="en-US" b="1" dirty="0"/>
              <a:t>4.3.4: Describe selection programming structures (e.g., if/then, else) and explain the logic used for if statements.</a:t>
            </a:r>
          </a:p>
          <a:p>
            <a:r>
              <a:rPr lang="en-US" b="1" dirty="0"/>
              <a:t>4.3.5: Write a simple program in pseudocode that uses structured programming to solve a problem.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649" y="3044283"/>
            <a:ext cx="29710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47785" y="3447523"/>
            <a:ext cx="32935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Control structures</a:t>
            </a:r>
            <a:r>
              <a:rPr lang="en-US" dirty="0"/>
              <a:t>: a block of programming that analyzes variables and choses a direction in which to </a:t>
            </a:r>
            <a:r>
              <a:rPr lang="en-US" dirty="0" smtClean="0"/>
              <a:t>go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 structures enable a programmer to determine the order in which instructions are executed, as well as the number of times or even whether an instruction is executed.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743199"/>
            <a:ext cx="4813145" cy="3210739"/>
          </a:xfrm>
        </p:spPr>
        <p:txBody>
          <a:bodyPr/>
          <a:lstStyle/>
          <a:p>
            <a:r>
              <a:rPr lang="en-US" dirty="0"/>
              <a:t>Instructions that the computer follows one by one from top to bottom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Execute each instruction one after another until it reaches the end of the program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49" y="2062976"/>
            <a:ext cx="1797613" cy="41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5214589" cy="462121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</a:pPr>
            <a:r>
              <a:rPr lang="en-US" sz="2300" dirty="0"/>
              <a:t>The “</a:t>
            </a:r>
            <a:r>
              <a:rPr lang="en-US" sz="2300" b="1" dirty="0"/>
              <a:t>decision</a:t>
            </a:r>
            <a:r>
              <a:rPr lang="en-US" sz="2300" dirty="0"/>
              <a:t>” structure.</a:t>
            </a:r>
          </a:p>
          <a:p>
            <a:pPr>
              <a:spcBef>
                <a:spcPts val="500"/>
              </a:spcBef>
            </a:pPr>
            <a:endParaRPr lang="en-US" sz="2300" dirty="0"/>
          </a:p>
          <a:p>
            <a:pPr>
              <a:spcBef>
                <a:spcPts val="500"/>
              </a:spcBef>
            </a:pPr>
            <a:r>
              <a:rPr lang="en-US" sz="2300" dirty="0"/>
              <a:t>A “</a:t>
            </a:r>
            <a:r>
              <a:rPr lang="en-US" sz="2300" b="1" dirty="0"/>
              <a:t>conditional</a:t>
            </a:r>
            <a:r>
              <a:rPr lang="en-US" sz="2300" dirty="0"/>
              <a:t>” statement</a:t>
            </a:r>
          </a:p>
          <a:p>
            <a:pPr>
              <a:spcBef>
                <a:spcPts val="500"/>
              </a:spcBef>
            </a:pPr>
            <a:endParaRPr lang="en-US" sz="2300" dirty="0"/>
          </a:p>
          <a:p>
            <a:pPr>
              <a:spcBef>
                <a:spcPts val="500"/>
              </a:spcBef>
            </a:pPr>
            <a:r>
              <a:rPr lang="en-US" sz="2300" dirty="0"/>
              <a:t>A</a:t>
            </a:r>
            <a:r>
              <a:rPr lang="en-US" sz="2300" dirty="0" smtClean="0"/>
              <a:t>llows </a:t>
            </a:r>
            <a:r>
              <a:rPr lang="en-US" sz="2300" dirty="0"/>
              <a:t>the computer to make a selection between alternative </a:t>
            </a:r>
            <a:r>
              <a:rPr lang="en-US" sz="2300" dirty="0" smtClean="0"/>
              <a:t>conditions: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i="1" dirty="0" smtClean="0"/>
              <a:t>If </a:t>
            </a:r>
            <a:r>
              <a:rPr lang="en-US" sz="2300" i="1" dirty="0"/>
              <a:t>this condition exists, do this; if not, do </a:t>
            </a:r>
            <a:r>
              <a:rPr lang="en-US" sz="2300" i="1" dirty="0" smtClean="0"/>
              <a:t>this</a:t>
            </a:r>
            <a:r>
              <a:rPr lang="en-US" sz="2300" i="1" dirty="0"/>
              <a:t>.</a:t>
            </a:r>
            <a:r>
              <a:rPr lang="en-US" sz="2300" i="1" dirty="0" smtClean="0"/>
              <a:t> </a:t>
            </a:r>
          </a:p>
          <a:p>
            <a:pPr marL="923925" indent="0">
              <a:spcBef>
                <a:spcPts val="500"/>
              </a:spcBef>
              <a:buNone/>
            </a:pPr>
            <a:r>
              <a:rPr lang="en-US" sz="2300" dirty="0"/>
              <a:t>If the light is green, proceed.</a:t>
            </a:r>
          </a:p>
          <a:p>
            <a:pPr marL="923925" indent="0">
              <a:spcBef>
                <a:spcPts val="500"/>
              </a:spcBef>
              <a:buNone/>
            </a:pPr>
            <a:r>
              <a:rPr lang="en-US" sz="2300" dirty="0"/>
              <a:t>If the light us red, stop</a:t>
            </a:r>
            <a:r>
              <a:rPr lang="en-US" sz="2300" dirty="0" smtClean="0"/>
              <a:t>.</a:t>
            </a:r>
            <a:endParaRPr lang="en-US" sz="2300" i="1" dirty="0" smtClean="0"/>
          </a:p>
          <a:p>
            <a:pPr marL="0" indent="0">
              <a:spcBef>
                <a:spcPts val="500"/>
              </a:spcBef>
              <a:buNone/>
            </a:pPr>
            <a:endParaRPr lang="en-US" sz="2300" dirty="0" smtClean="0"/>
          </a:p>
          <a:p>
            <a:pPr>
              <a:spcBef>
                <a:spcPts val="500"/>
              </a:spcBef>
            </a:pPr>
            <a:r>
              <a:rPr lang="en-US" sz="2300" dirty="0" smtClean="0"/>
              <a:t>The </a:t>
            </a:r>
            <a:r>
              <a:rPr lang="en-US" sz="2300" dirty="0"/>
              <a:t>computer must evaluate conditions and make a decision about how it should proceed. </a:t>
            </a:r>
          </a:p>
          <a:p>
            <a:pPr marL="0" indent="0">
              <a:spcBef>
                <a:spcPts val="500"/>
              </a:spcBef>
              <a:buNone/>
            </a:pPr>
            <a:endParaRPr lang="en-US" sz="2300" dirty="0" smtClean="0"/>
          </a:p>
          <a:p>
            <a:pPr marL="0" indent="0">
              <a:spcBef>
                <a:spcPts val="500"/>
              </a:spcBef>
              <a:buNone/>
            </a:pPr>
            <a:endParaRPr lang="en-US" sz="2300" dirty="0"/>
          </a:p>
          <a:p>
            <a:pPr>
              <a:spcBef>
                <a:spcPts val="500"/>
              </a:spcBef>
            </a:pPr>
            <a:r>
              <a:rPr lang="en-US" sz="2300" dirty="0"/>
              <a:t>Contains:  </a:t>
            </a:r>
            <a:r>
              <a:rPr lang="en-US" sz="2300" b="1" dirty="0"/>
              <a:t>If/Else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pic>
        <p:nvPicPr>
          <p:cNvPr id="4" name="Picture 53" descr="S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9865" r="8049" b="9814"/>
          <a:stretch>
            <a:fillRect/>
          </a:stretch>
        </p:blipFill>
        <p:spPr bwMode="auto">
          <a:xfrm>
            <a:off x="6290282" y="2955073"/>
            <a:ext cx="2392336" cy="17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6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928" y="1690689"/>
            <a:ext cx="5537974" cy="4351338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the </a:t>
            </a:r>
            <a:r>
              <a:rPr lang="en-US" i="1" dirty="0"/>
              <a:t>while, do while </a:t>
            </a:r>
            <a:r>
              <a:rPr lang="en-US" dirty="0"/>
              <a:t>and </a:t>
            </a:r>
            <a:r>
              <a:rPr lang="en-US" i="1" dirty="0"/>
              <a:t>for</a:t>
            </a:r>
            <a:r>
              <a:rPr lang="en-US" dirty="0"/>
              <a:t> statements.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basic types of loops are controlled by </a:t>
            </a:r>
            <a:r>
              <a:rPr lang="en-US" i="1" dirty="0"/>
              <a:t>count</a:t>
            </a:r>
            <a:r>
              <a:rPr lang="en-US" dirty="0"/>
              <a:t> or by </a:t>
            </a:r>
            <a:r>
              <a:rPr lang="en-US" i="1" dirty="0"/>
              <a:t>event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Often has “</a:t>
            </a:r>
            <a:r>
              <a:rPr lang="en-US" i="1" dirty="0" smtClean="0"/>
              <a:t>Repeat</a:t>
            </a:r>
            <a:r>
              <a:rPr lang="en-US" dirty="0" smtClean="0"/>
              <a:t>” in structure</a:t>
            </a:r>
          </a:p>
          <a:p>
            <a:r>
              <a:rPr lang="en-US" dirty="0" smtClean="0"/>
              <a:t>A </a:t>
            </a:r>
            <a:r>
              <a:rPr lang="en-US" dirty="0"/>
              <a:t>loop structure instructs the computer to repeat a set of instructions, called a loop, until some condition is met. 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ogic </a:t>
            </a:r>
            <a:r>
              <a:rPr lang="en-US" dirty="0"/>
              <a:t>is pretty simple: While a condition is true, run the loop.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(Iteration)</a:t>
            </a:r>
            <a:endParaRPr lang="en-US" dirty="0"/>
          </a:p>
        </p:txBody>
      </p:sp>
      <p:pic>
        <p:nvPicPr>
          <p:cNvPr id="9" name="Picture 54" descr="Repe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466" r="2000" b="5145"/>
          <a:stretch>
            <a:fillRect/>
          </a:stretch>
        </p:blipFill>
        <p:spPr bwMode="auto">
          <a:xfrm>
            <a:off x="6114474" y="2247263"/>
            <a:ext cx="2689418" cy="323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42765"/>
          </a:xfrm>
        </p:spPr>
        <p:txBody>
          <a:bodyPr/>
          <a:lstStyle/>
          <a:p>
            <a:r>
              <a:rPr lang="en-US" dirty="0"/>
              <a:t>The conditional test results in a Boolean (true or false) value. </a:t>
            </a:r>
          </a:p>
          <a:p>
            <a:r>
              <a:rPr lang="en-US" dirty="0" smtClean="0"/>
              <a:t>For example: </a:t>
            </a:r>
            <a:r>
              <a:rPr lang="en-US" dirty="0"/>
              <a:t>W</a:t>
            </a:r>
            <a:r>
              <a:rPr lang="en-US" dirty="0" smtClean="0"/>
              <a:t>hile there is lemonade in the pitcher, keep pouring.</a:t>
            </a:r>
          </a:p>
          <a:p>
            <a:r>
              <a:rPr lang="en-US" b="1" dirty="0" smtClean="0"/>
              <a:t>Infinite Loop</a:t>
            </a:r>
            <a:r>
              <a:rPr lang="en-US" dirty="0" smtClean="0"/>
              <a:t>: </a:t>
            </a:r>
            <a:r>
              <a:rPr lang="en-US" dirty="0"/>
              <a:t>a loop that continues repeating without a terminating (ending) condition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93" y="3479180"/>
            <a:ext cx="4162191" cy="277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1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326</Words>
  <Application>Microsoft Macintosh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ICT Programming Lesson 3:</vt:lpstr>
      <vt:lpstr>Objectives</vt:lpstr>
      <vt:lpstr>Control Structures</vt:lpstr>
      <vt:lpstr>Sequence</vt:lpstr>
      <vt:lpstr>Selection</vt:lpstr>
      <vt:lpstr>Looping (Iteration)</vt:lpstr>
      <vt:lpstr>Loop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189</cp:revision>
  <dcterms:created xsi:type="dcterms:W3CDTF">2015-10-05T10:58:57Z</dcterms:created>
  <dcterms:modified xsi:type="dcterms:W3CDTF">2017-07-14T17:56:10Z</dcterms:modified>
</cp:coreProperties>
</file>